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0829AA6-9A91-4F67-B4D5-AFC143F77E91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9680AD34-C895-4AC0-B219-B7B92003BFF9}" type="datetimeFigureOut">
              <a:rPr lang="en-US" smtClean="0"/>
              <a:t>2/3/2012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20782"/>
            <a:ext cx="7543800" cy="1603375"/>
          </a:xfrm>
        </p:spPr>
        <p:txBody>
          <a:bodyPr/>
          <a:lstStyle/>
          <a:p>
            <a:pPr algn="ctr"/>
            <a:r>
              <a:rPr lang="en-US" dirty="0" smtClean="0"/>
              <a:t>Andrew Carnegie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1600200"/>
            <a:ext cx="4328160" cy="1066800"/>
          </a:xfrm>
        </p:spPr>
        <p:txBody>
          <a:bodyPr/>
          <a:lstStyle/>
          <a:p>
            <a:pPr algn="ctr"/>
            <a:r>
              <a:rPr lang="en-US" dirty="0" smtClean="0"/>
              <a:t>By Rebecca Good </a:t>
            </a:r>
            <a:endParaRPr lang="en-US" dirty="0"/>
          </a:p>
        </p:txBody>
      </p:sp>
      <p:pic>
        <p:nvPicPr>
          <p:cNvPr id="1026" name="Picture 2" descr="http://american-business.org/uploads/posts/2010-12/1293623591_andrew-carnegie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133600"/>
            <a:ext cx="3314699" cy="4419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864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Carnegie was from </a:t>
            </a:r>
            <a:r>
              <a:rPr lang="en-US" dirty="0" err="1" smtClean="0">
                <a:solidFill>
                  <a:schemeClr val="tx2"/>
                </a:solidFill>
                <a:latin typeface="+mj-lt"/>
              </a:rPr>
              <a:t>Dunfermline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, Scotland </a:t>
            </a:r>
          </a:p>
          <a:p>
            <a:pPr marL="114300" indent="0">
              <a:buNone/>
            </a:pPr>
            <a:r>
              <a:rPr lang="en-US" dirty="0">
                <a:solidFill>
                  <a:schemeClr val="tx2"/>
                </a:solidFill>
                <a:latin typeface="+mj-lt"/>
              </a:rPr>
              <a:t>	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(a center of the growing linen industry)</a:t>
            </a:r>
          </a:p>
          <a:p>
            <a:pPr marL="114300" indent="0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Born to William and Margaret on November 25, 1835</a:t>
            </a:r>
          </a:p>
          <a:p>
            <a:pPr marL="114300" indent="0">
              <a:buNone/>
            </a:pPr>
            <a:endParaRPr lang="en-US" dirty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The Carnegie family grew up in poverty because with the opening of factories in their region of Scotland, his father’s work as a linen weaver was no longer necessary 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He experienced first hand the life of the lower class when he realized his father was unable to find work and he saw his family struggling financially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736690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7620000" cy="5105400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Andrew moved to America into Allegheny, Pennsylvania in 1848, working for $1.20/hour as a bobbin boy and taking a job as a messenger </a:t>
            </a: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Andrew was eventually introduced to the Railroad business and investment opportunities when he was hired as a personal secretary to Thomas A. Scott</a:t>
            </a: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This brought him close to industrial advancements, giving him the chance to become the superintendent of the railroad company</a:t>
            </a: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He then devoted himself to the Keystone Bridge Company, relying on his persistence and willingness to learn to push him ahead in business</a:t>
            </a: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5415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Business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76200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His main success was in the steel business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114300" indent="0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	*making use of the Bessemer process </a:t>
            </a:r>
          </a:p>
          <a:p>
            <a:pPr marL="114300" indent="0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	*providing steel for building railroads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Carnegie’s steel business prospered in the Pittsburgh area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He helped make the U.S the world’s greatest steel exporter</a:t>
            </a:r>
            <a:endParaRPr lang="en-US" dirty="0">
              <a:solidFill>
                <a:schemeClr val="tx2"/>
              </a:solidFill>
              <a:latin typeface="+mj-lt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Main strategies for successful business:</a:t>
            </a:r>
          </a:p>
          <a:p>
            <a:pPr marL="114300" indent="0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   *overall fair treatment of workers to prevent strikes</a:t>
            </a:r>
          </a:p>
          <a:p>
            <a:pPr marL="114300" indent="0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   *uncorrupt deals </a:t>
            </a:r>
          </a:p>
          <a:p>
            <a:pPr marL="114300" indent="0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    *vertical integration- controlling all parts of the process       from beginning to end to eliminate the middle man 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By 1900 the Carnegie Company was valued at about $400 million dollars, an enormous sum of money for this rags to riches man</a:t>
            </a:r>
          </a:p>
          <a:p>
            <a:pPr marL="114300" indent="0">
              <a:buNone/>
            </a:pP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114300" indent="0">
              <a:buNone/>
            </a:pPr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  <a:p>
            <a:endParaRPr lang="en-US" dirty="0" smtClean="0">
              <a:solidFill>
                <a:schemeClr val="tx2"/>
              </a:solidFill>
              <a:latin typeface="+mj-lt"/>
            </a:endParaRPr>
          </a:p>
          <a:p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020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Philanthropy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In 1901 Carnegie sold the company to J.P Morgan for $480 million dollars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He had wanted to become a philanthropist even before he was a millionaire, so this gave him the chance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Carnegie believed in the Gospel of Wealth, so he wanted to give as much of his money away to better the community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His fortune helped establish more than 2,000 public libraries </a:t>
            </a:r>
          </a:p>
          <a:p>
            <a:r>
              <a:rPr lang="en-US" dirty="0">
                <a:solidFill>
                  <a:schemeClr val="tx2"/>
                </a:solidFill>
                <a:latin typeface="+mj-lt"/>
              </a:rPr>
              <a:t>H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e funded many universities and programs to teach those who otherwise would not have been given this opportunity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At the end of his life he had given away over $350 million dollars, leaving an impression on the poor and setting an example for the wealthy</a:t>
            </a:r>
          </a:p>
          <a:p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0045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 Wishes Fulfilled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14300" indent="0" algn="ctr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“I began to learn what poverty meant.  It was burnt into my heart then that my father had to beg for work.  And then and there came the resolve that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I would cure that 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when I got to be a man.” </a:t>
            </a:r>
          </a:p>
          <a:p>
            <a:pPr marL="114300" indent="0" algn="ctr">
              <a:buNone/>
            </a:pP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114300" indent="0" algn="ctr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“I shall argue that strong men, conversely, know when to compromise and that all principles can be compromised to serve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a greater principle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.”</a:t>
            </a:r>
          </a:p>
          <a:p>
            <a:pPr marL="114300" indent="0" algn="ctr">
              <a:buNone/>
            </a:pPr>
            <a:endParaRPr lang="en-US" dirty="0">
              <a:solidFill>
                <a:schemeClr val="tx2"/>
              </a:solidFill>
              <a:latin typeface="+mj-lt"/>
            </a:endParaRPr>
          </a:p>
          <a:p>
            <a:pPr marL="114300" indent="0" algn="ctr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“Surplus wealth is a sacred trust which its possessor is bound to administer in his lifetime for the </a:t>
            </a:r>
            <a:r>
              <a:rPr lang="en-US" b="1" dirty="0" smtClean="0">
                <a:solidFill>
                  <a:schemeClr val="tx2"/>
                </a:solidFill>
                <a:latin typeface="+mj-lt"/>
              </a:rPr>
              <a:t>good of the community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.” </a:t>
            </a:r>
          </a:p>
          <a:p>
            <a:pPr marL="114300" indent="0" algn="ctr">
              <a:buNone/>
            </a:pPr>
            <a:r>
              <a:rPr lang="en-US" dirty="0" smtClean="0">
                <a:solidFill>
                  <a:schemeClr val="tx2"/>
                </a:solidFill>
                <a:latin typeface="+mj-lt"/>
              </a:rPr>
              <a:t>					</a:t>
            </a:r>
          </a:p>
          <a:p>
            <a:pPr marL="114300" indent="0" algn="ctr">
              <a:buNone/>
            </a:pPr>
            <a:r>
              <a:rPr lang="en-US" dirty="0">
                <a:solidFill>
                  <a:schemeClr val="tx2"/>
                </a:solidFill>
                <a:latin typeface="+mj-lt"/>
              </a:rPr>
              <a:t>	</a:t>
            </a:r>
            <a:r>
              <a:rPr lang="en-US" dirty="0" smtClean="0">
                <a:solidFill>
                  <a:schemeClr val="tx2"/>
                </a:solidFill>
                <a:latin typeface="+mj-lt"/>
              </a:rPr>
              <a:t>				-Andrew Carnegie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639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Cartoon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1295400"/>
            <a:ext cx="4343400" cy="5105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His distinctive hat, socks, and kilt represent Carnegie’s origins in Scotland.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The American flag print represents his move to America and the “American Dream” he was able to experience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It mentions free education in Scotland on the document, showing his wishes for education opportunities in Scotland (like his wish for education in the U.S)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He is pouring money into graduation caps, showing Andrew’s funding of libraries and colleges</a:t>
            </a:r>
          </a:p>
          <a:p>
            <a:r>
              <a:rPr lang="en-US" dirty="0" smtClean="0">
                <a:solidFill>
                  <a:schemeClr val="tx2"/>
                </a:solidFill>
                <a:latin typeface="+mj-lt"/>
              </a:rPr>
              <a:t>The vertical falling of the donations can be representative of his use of vertical integration  </a:t>
            </a:r>
            <a:endParaRPr lang="en-US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1" y="1371600"/>
            <a:ext cx="3749439" cy="515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594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tx2"/>
                </a:solidFill>
                <a:latin typeface="+mj-lt"/>
              </a:rPr>
              <a:t>“Andrew Carnegie.”  </a:t>
            </a:r>
            <a:r>
              <a:rPr lang="en-US" sz="2000" i="1" dirty="0">
                <a:solidFill>
                  <a:schemeClr val="tx2"/>
                </a:solidFill>
                <a:latin typeface="+mj-lt"/>
              </a:rPr>
              <a:t>American Experience.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  Web.  3 February 	2012. &lt;http://www.pbs.org/wgbh/amex/carnegie/people 	events/pande01.html&gt; </a:t>
            </a:r>
            <a:endParaRPr lang="en-US" sz="20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+mj-lt"/>
              </a:rPr>
              <a:t>Hall, Jan.  “Andrew Carnegie.” 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</a:rPr>
              <a:t>American Business.  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Web.  3 	February 2012. &lt;http://american-business.org/2373-	andrew-carnegie.html&gt; </a:t>
            </a:r>
          </a:p>
          <a:p>
            <a:r>
              <a:rPr lang="en-US" sz="2000" dirty="0" smtClean="0">
                <a:solidFill>
                  <a:schemeClr val="tx2"/>
                </a:solidFill>
                <a:latin typeface="+mj-lt"/>
              </a:rPr>
              <a:t>“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Our Founder.”  </a:t>
            </a:r>
            <a:r>
              <a:rPr lang="en-US" sz="2000" i="1" dirty="0">
                <a:solidFill>
                  <a:schemeClr val="tx2"/>
                </a:solidFill>
                <a:latin typeface="+mj-lt"/>
              </a:rPr>
              <a:t>Carnegie Corporation of New York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.  Web.  3 	February 2012. &lt;http://carnegie.org/about-	us/foundation-history/about-</a:t>
            </a:r>
            <a:r>
              <a:rPr lang="en-US" sz="2000" dirty="0" err="1">
                <a:solidFill>
                  <a:schemeClr val="tx2"/>
                </a:solidFill>
                <a:latin typeface="+mj-lt"/>
              </a:rPr>
              <a:t>andrew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-</a:t>
            </a:r>
            <a:r>
              <a:rPr lang="en-US" sz="2000" dirty="0" err="1">
                <a:solidFill>
                  <a:schemeClr val="tx2"/>
                </a:solidFill>
                <a:latin typeface="+mj-lt"/>
              </a:rPr>
              <a:t>carnegie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&gt;   </a:t>
            </a:r>
            <a:endParaRPr lang="en-US" sz="2000" dirty="0" smtClean="0">
              <a:solidFill>
                <a:schemeClr val="tx2"/>
              </a:solidFill>
              <a:latin typeface="+mj-lt"/>
            </a:endParaRPr>
          </a:p>
          <a:p>
            <a:r>
              <a:rPr lang="en-US" sz="2000" dirty="0" smtClean="0">
                <a:solidFill>
                  <a:schemeClr val="tx2"/>
                </a:solidFill>
                <a:latin typeface="+mj-lt"/>
              </a:rPr>
              <a:t>“’The </a:t>
            </a:r>
            <a:r>
              <a:rPr lang="en-US" sz="2000" dirty="0" err="1" smtClean="0">
                <a:solidFill>
                  <a:schemeClr val="tx2"/>
                </a:solidFill>
                <a:latin typeface="+mj-lt"/>
              </a:rPr>
              <a:t>MacMillion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.’”  </a:t>
            </a:r>
            <a:r>
              <a:rPr lang="en-US" sz="2000" i="1" dirty="0" smtClean="0">
                <a:solidFill>
                  <a:schemeClr val="tx2"/>
                </a:solidFill>
                <a:latin typeface="+mj-lt"/>
              </a:rPr>
              <a:t>Explore PA History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.  Web.  3 February 	2012. &lt;http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://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explorepahistory.com/displayimage.php?i 	</a:t>
            </a:r>
            <a:r>
              <a:rPr lang="en-US" sz="2000" dirty="0" err="1" smtClean="0">
                <a:solidFill>
                  <a:schemeClr val="tx2"/>
                </a:solidFill>
                <a:latin typeface="+mj-lt"/>
              </a:rPr>
              <a:t>mgId</a:t>
            </a:r>
            <a:r>
              <a:rPr lang="en-US" sz="2000" dirty="0" smtClean="0">
                <a:solidFill>
                  <a:schemeClr val="tx2"/>
                </a:solidFill>
                <a:latin typeface="+mj-lt"/>
              </a:rPr>
              <a:t>=1-2-CFF&gt;  </a:t>
            </a:r>
          </a:p>
        </p:txBody>
      </p:sp>
    </p:spTree>
    <p:extLst>
      <p:ext uri="{BB962C8B-B14F-4D97-AF65-F5344CB8AC3E}">
        <p14:creationId xmlns:p14="http://schemas.microsoft.com/office/powerpoint/2010/main" val="300218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169</TotalTime>
  <Words>440</Words>
  <Application>Microsoft Office PowerPoint</Application>
  <PresentationFormat>On-screen Show (4:3)</PresentationFormat>
  <Paragraphs>62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Adjacency</vt:lpstr>
      <vt:lpstr>Andrew Carnegie </vt:lpstr>
      <vt:lpstr>Early Life</vt:lpstr>
      <vt:lpstr>Early Business</vt:lpstr>
      <vt:lpstr>Big Business</vt:lpstr>
      <vt:lpstr>His Philanthropy </vt:lpstr>
      <vt:lpstr>His Wishes Fulfilled</vt:lpstr>
      <vt:lpstr>Cartoon Analysis</vt:lpstr>
      <vt:lpstr>Works Cited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Andrew Carnegie</dc:title>
  <dc:creator>Rebecca</dc:creator>
  <cp:lastModifiedBy>Rebecca</cp:lastModifiedBy>
  <cp:revision>17</cp:revision>
  <dcterms:created xsi:type="dcterms:W3CDTF">2012-02-04T00:42:59Z</dcterms:created>
  <dcterms:modified xsi:type="dcterms:W3CDTF">2012-02-04T03:32:07Z</dcterms:modified>
</cp:coreProperties>
</file>